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emf" ContentType="image/x-emf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Relationship Id="rId9" Type="http://schemas.openxmlformats.org/officeDocument/2006/relationships/slideLayout" Target="../slideLayouts/slideLayout4.xml"/><Relationship Id="rId10" Type="http://schemas.openxmlformats.org/officeDocument/2006/relationships/slideLayout" Target="../slideLayouts/slideLayout5.xml"/><Relationship Id="rId11" Type="http://schemas.openxmlformats.org/officeDocument/2006/relationships/slideLayout" Target="../slideLayouts/slideLayout6.xml"/><Relationship Id="rId12" Type="http://schemas.openxmlformats.org/officeDocument/2006/relationships/slideLayout" Target="../slideLayouts/slideLayout7.xml"/><Relationship Id="rId13" Type="http://schemas.openxmlformats.org/officeDocument/2006/relationships/slideLayout" Target="../slideLayouts/slideLayout8.xml"/><Relationship Id="rId14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rafik 14" descr=""/>
          <p:cNvPicPr/>
          <p:nvPr/>
        </p:nvPicPr>
        <p:blipFill>
          <a:blip r:embed="rId3"/>
          <a:stretch/>
        </p:blipFill>
        <p:spPr>
          <a:xfrm>
            <a:off x="540000" y="360000"/>
            <a:ext cx="1223280" cy="410760"/>
          </a:xfrm>
          <a:prstGeom prst="rect">
            <a:avLst/>
          </a:prstGeom>
          <a:ln w="0">
            <a:noFill/>
          </a:ln>
        </p:spPr>
      </p:pic>
      <p:pic>
        <p:nvPicPr>
          <p:cNvPr id="1" name="Grafik 18" descr=""/>
          <p:cNvPicPr/>
          <p:nvPr/>
        </p:nvPicPr>
        <p:blipFill>
          <a:blip r:embed="rId4"/>
          <a:stretch/>
        </p:blipFill>
        <p:spPr>
          <a:xfrm>
            <a:off x="7561440" y="4648320"/>
            <a:ext cx="1223280" cy="270360"/>
          </a:xfrm>
          <a:prstGeom prst="rect">
            <a:avLst/>
          </a:prstGeom>
          <a:ln w="0">
            <a:noFill/>
          </a:ln>
        </p:spPr>
      </p:pic>
      <p:pic>
        <p:nvPicPr>
          <p:cNvPr id="2" name="Grafik 19" descr=""/>
          <p:cNvPicPr/>
          <p:nvPr/>
        </p:nvPicPr>
        <p:blipFill>
          <a:blip r:embed="rId5"/>
          <a:stretch/>
        </p:blipFill>
        <p:spPr>
          <a:xfrm>
            <a:off x="1944000" y="517320"/>
            <a:ext cx="2648880" cy="2534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latin typeface="Arial"/>
              </a:rPr>
              <a:t>Cliquez pour éditer le format du texte-titre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Cliquez pour éditer le format du plan de texte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niveau de plan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Troisième niveau de plan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Quatrième niveau de plan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Cinquième niveau de plan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Sixième niveau de plan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Septième niveau de plan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latin typeface="Arial"/>
              </a:rPr>
              <a:t>Cliquez pour éditer le format du texte-titre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Cliquez pour éditer le format du plan de texte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niveau de plan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Troisième niveau de plan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Quatrième niveau de plan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Cinquième niveau de plan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Sixième niveau de plan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Septième niveau de plan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latin typeface="Arial"/>
              </a:rPr>
              <a:t>Cliquez pour éditer le format du texte-titre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Cliquez pour éditer le format du plan de texte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niveau de plan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Troisième niveau de plan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Quatrième niveau de plan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Cinquième niveau de plan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Sixième niveau de plan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Septième niveau de plan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png"/><Relationship Id="rId3" Type="http://schemas.openxmlformats.org/officeDocument/2006/relationships/hyperlink" Target="https://twitter.com/LeNematode" TargetMode="External"/><Relationship Id="rId4" Type="http://schemas.openxmlformats.org/officeDocument/2006/relationships/image" Target="../media/image8.png"/><Relationship Id="rId5" Type="http://schemas.openxmlformats.org/officeDocument/2006/relationships/hyperlink" Target="https://rekyt.github.io/" TargetMode="External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platzhalter 1"/>
          <p:cNvSpPr/>
          <p:nvPr/>
        </p:nvSpPr>
        <p:spPr>
          <a:xfrm>
            <a:off x="540000" y="2725560"/>
            <a:ext cx="6839280" cy="71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i="1" lang="en-US" sz="1600" spc="-1" strike="noStrike">
                <a:solidFill>
                  <a:srgbClr val="000000"/>
                </a:solidFill>
                <a:latin typeface="Verdana"/>
              </a:rPr>
              <a:t>Matthias Grenié</a:t>
            </a:r>
            <a:r>
              <a:rPr b="0" i="1" lang="en-US" sz="1600" spc="-1" strike="noStrike">
                <a:solidFill>
                  <a:srgbClr val="000000"/>
                </a:solidFill>
                <a:latin typeface="Verdana"/>
              </a:rPr>
              <a:t>, Petr Pyšek, Franz Essl, Patrick Weigelt, Holger Kreft, Mark van Kleunen, Wayne Dawson, Ingolf Kühn, Helge Bruelheide, Marten Winter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8" name="Textplatzhalter 2"/>
          <p:cNvSpPr/>
          <p:nvPr/>
        </p:nvSpPr>
        <p:spPr>
          <a:xfrm>
            <a:off x="540000" y="1491840"/>
            <a:ext cx="6839280" cy="107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A barrier to global plant invasion ecology: gaps in trait availability for alien species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platzhalter 6"/>
          <p:cNvSpPr/>
          <p:nvPr/>
        </p:nvSpPr>
        <p:spPr>
          <a:xfrm>
            <a:off x="540000" y="3587760"/>
            <a:ext cx="6839280" cy="45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210"/>
              </a:spcBef>
              <a:tabLst>
                <a:tab algn="l" pos="0"/>
              </a:tabLst>
            </a:pPr>
            <a:r>
              <a:rPr b="0" lang="en-US" sz="1050" spc="-1" strike="noStrike">
                <a:solidFill>
                  <a:srgbClr val="000000"/>
                </a:solidFill>
                <a:latin typeface="Verdana"/>
              </a:rPr>
              <a:t>Neobiota 2022 – Tuesday 13</a:t>
            </a:r>
            <a:r>
              <a:rPr b="0" lang="en-US" sz="1050" spc="-1" strike="noStrike" baseline="33000">
                <a:solidFill>
                  <a:srgbClr val="000000"/>
                </a:solidFill>
                <a:latin typeface="Verdana"/>
              </a:rPr>
              <a:t>th</a:t>
            </a:r>
            <a:r>
              <a:rPr b="0" lang="en-US" sz="1050" spc="-1" strike="noStrike">
                <a:solidFill>
                  <a:srgbClr val="000000"/>
                </a:solidFill>
                <a:latin typeface="Verdana"/>
              </a:rPr>
              <a:t> of September 2022</a:t>
            </a:r>
            <a:endParaRPr b="0" lang="en-US" sz="1050" spc="-1" strike="noStrike"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1"/>
          <a:srcRect l="0" t="17085" r="0" b="0"/>
          <a:stretch/>
        </p:blipFill>
        <p:spPr>
          <a:xfrm>
            <a:off x="5832000" y="216000"/>
            <a:ext cx="3234600" cy="1440360"/>
          </a:xfrm>
          <a:prstGeom prst="rect">
            <a:avLst/>
          </a:prstGeom>
          <a:ln w="0">
            <a:noFill/>
          </a:ln>
        </p:spPr>
      </p:pic>
      <p:grpSp>
        <p:nvGrpSpPr>
          <p:cNvPr id="121" name=""/>
          <p:cNvGrpSpPr/>
          <p:nvPr/>
        </p:nvGrpSpPr>
        <p:grpSpPr>
          <a:xfrm>
            <a:off x="2608200" y="4532040"/>
            <a:ext cx="1671120" cy="469800"/>
            <a:chOff x="2608200" y="4532040"/>
            <a:chExt cx="1671120" cy="469800"/>
          </a:xfrm>
        </p:grpSpPr>
        <p:pic>
          <p:nvPicPr>
            <p:cNvPr id="122" name="" descr=""/>
            <p:cNvPicPr/>
            <p:nvPr/>
          </p:nvPicPr>
          <p:blipFill>
            <a:blip r:embed="rId2"/>
            <a:stretch/>
          </p:blipFill>
          <p:spPr>
            <a:xfrm>
              <a:off x="2608200" y="4532040"/>
              <a:ext cx="575280" cy="469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3" name=""/>
            <p:cNvSpPr/>
            <p:nvPr/>
          </p:nvSpPr>
          <p:spPr>
            <a:xfrm>
              <a:off x="3132000" y="4641840"/>
              <a:ext cx="1147320" cy="249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r>
                <a:rPr b="0" lang="en-US" sz="1050" spc="-1" strike="noStrike" u="sng">
                  <a:solidFill>
                    <a:srgbClr val="0000ff"/>
                  </a:solidFill>
                  <a:uFillTx/>
                  <a:latin typeface="Verdana"/>
                  <a:ea typeface="DejaVu Sans"/>
                  <a:hlinkClick r:id="rId3"/>
                </a:rPr>
                <a:t>@LeNematode</a:t>
              </a:r>
              <a:endParaRPr b="0" lang="en-US" sz="1050" spc="-1" strike="noStrike">
                <a:latin typeface="Arial"/>
              </a:endParaRPr>
            </a:p>
          </p:txBody>
        </p:sp>
      </p:grpSp>
      <p:grpSp>
        <p:nvGrpSpPr>
          <p:cNvPr id="124" name=""/>
          <p:cNvGrpSpPr/>
          <p:nvPr/>
        </p:nvGrpSpPr>
        <p:grpSpPr>
          <a:xfrm>
            <a:off x="4532760" y="4513680"/>
            <a:ext cx="2224440" cy="506520"/>
            <a:chOff x="4532760" y="4513680"/>
            <a:chExt cx="2224440" cy="506520"/>
          </a:xfrm>
        </p:grpSpPr>
        <p:pic>
          <p:nvPicPr>
            <p:cNvPr id="125" name="" descr=""/>
            <p:cNvPicPr/>
            <p:nvPr/>
          </p:nvPicPr>
          <p:blipFill>
            <a:blip r:embed="rId4"/>
            <a:stretch/>
          </p:blipFill>
          <p:spPr>
            <a:xfrm>
              <a:off x="4532760" y="4513680"/>
              <a:ext cx="506520" cy="506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6" name=""/>
            <p:cNvSpPr/>
            <p:nvPr/>
          </p:nvSpPr>
          <p:spPr>
            <a:xfrm>
              <a:off x="5004000" y="4641840"/>
              <a:ext cx="1753200" cy="249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r>
                <a:rPr b="0" lang="en-US" sz="1050" spc="-1" strike="noStrike" u="sng">
                  <a:solidFill>
                    <a:srgbClr val="0000ff"/>
                  </a:solidFill>
                  <a:uFillTx/>
                  <a:latin typeface="Verdana"/>
                  <a:ea typeface="DejaVu Sans"/>
                  <a:hlinkClick r:id="rId5"/>
                </a:rPr>
                <a:t>https://rekyt.github.io/</a:t>
              </a:r>
              <a:endParaRPr b="0" lang="en-US" sz="1050" spc="-1" strike="noStrike">
                <a:latin typeface="Arial"/>
              </a:endParaRPr>
            </a:p>
          </p:txBody>
        </p:sp>
      </p:grpSp>
      <p:pic>
        <p:nvPicPr>
          <p:cNvPr id="127" name="" descr=""/>
          <p:cNvPicPr/>
          <p:nvPr/>
        </p:nvPicPr>
        <p:blipFill>
          <a:blip r:embed="rId6"/>
          <a:stretch/>
        </p:blipFill>
        <p:spPr>
          <a:xfrm>
            <a:off x="540000" y="4582800"/>
            <a:ext cx="1763280" cy="367920"/>
          </a:xfrm>
          <a:prstGeom prst="rect">
            <a:avLst/>
          </a:prstGeom>
          <a:ln w="0">
            <a:noFill/>
          </a:ln>
        </p:spPr>
      </p:pic>
      <p:pic>
        <p:nvPicPr>
          <p:cNvPr id="128" name="" descr=""/>
          <p:cNvPicPr/>
          <p:nvPr/>
        </p:nvPicPr>
        <p:blipFill>
          <a:blip r:embed="rId7"/>
          <a:stretch/>
        </p:blipFill>
        <p:spPr>
          <a:xfrm>
            <a:off x="6670800" y="3636000"/>
            <a:ext cx="2149200" cy="790560"/>
          </a:xfrm>
          <a:prstGeom prst="rect">
            <a:avLst/>
          </a:prstGeom>
          <a:ln w="0">
            <a:noFill/>
          </a:ln>
        </p:spPr>
      </p:pic>
      <p:pic>
        <p:nvPicPr>
          <p:cNvPr id="129" name="Picture 4" descr=""/>
          <p:cNvPicPr/>
          <p:nvPr/>
        </p:nvPicPr>
        <p:blipFill>
          <a:blip r:embed="rId8"/>
          <a:stretch/>
        </p:blipFill>
        <p:spPr>
          <a:xfrm>
            <a:off x="6926040" y="2160000"/>
            <a:ext cx="1893960" cy="126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Foliennummernplatzhalter 1_3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48CB8739-32A4-4320-A116-E9A8BDE9A42B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87" name="Textplatzhalter 2_3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Going Further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Foliennummernplatzhalter 1_4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11C61D12-3661-49D1-810A-32AF5793412F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89" name="Textplatzhalter 2_5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Closing the trait gaps?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platzhalter 1"/>
          <p:cNvSpPr/>
          <p:nvPr/>
        </p:nvSpPr>
        <p:spPr>
          <a:xfrm>
            <a:off x="1224000" y="3116160"/>
            <a:ext cx="6839280" cy="30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Textplatzhalter 2"/>
          <p:cNvSpPr/>
          <p:nvPr/>
        </p:nvSpPr>
        <p:spPr>
          <a:xfrm>
            <a:off x="1224000" y="1890360"/>
            <a:ext cx="6839280" cy="107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Foliennummernplatzhalter 3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F38283BC-D64A-49B0-9F2B-2899DCCD30F2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Foliennummernplatzhalter 1_ 1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3EFFDF68-E18C-4957-9DC7-D76EBE887486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31" name="Textplatzhalter 2_ 1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Functional Traits?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32" name="Picture 6" descr=""/>
          <p:cNvPicPr/>
          <p:nvPr/>
        </p:nvPicPr>
        <p:blipFill>
          <a:blip r:embed="rId1"/>
          <a:stretch/>
        </p:blipFill>
        <p:spPr>
          <a:xfrm>
            <a:off x="1013400" y="1767240"/>
            <a:ext cx="2797920" cy="2379240"/>
          </a:xfrm>
          <a:prstGeom prst="rect">
            <a:avLst/>
          </a:prstGeom>
          <a:ln w="0">
            <a:noFill/>
          </a:ln>
        </p:spPr>
      </p:pic>
      <p:pic>
        <p:nvPicPr>
          <p:cNvPr id="133" name="Picture 8" descr=""/>
          <p:cNvPicPr/>
          <p:nvPr/>
        </p:nvPicPr>
        <p:blipFill>
          <a:blip r:embed="rId2"/>
          <a:stretch/>
        </p:blipFill>
        <p:spPr>
          <a:xfrm>
            <a:off x="6287400" y="1699200"/>
            <a:ext cx="1440000" cy="2658960"/>
          </a:xfrm>
          <a:prstGeom prst="rect">
            <a:avLst/>
          </a:prstGeom>
          <a:ln w="0">
            <a:noFill/>
          </a:ln>
        </p:spPr>
      </p:pic>
      <p:sp>
        <p:nvSpPr>
          <p:cNvPr id="134" name="TextBox 7"/>
          <p:cNvSpPr/>
          <p:nvPr/>
        </p:nvSpPr>
        <p:spPr>
          <a:xfrm>
            <a:off x="5684400" y="926280"/>
            <a:ext cx="264636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Functional traits</a:t>
            </a: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 explain</a:t>
            </a:r>
            <a:br>
              <a:rPr sz="1400"/>
            </a:b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community ecology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5" name="TextBox 9"/>
          <p:cNvSpPr/>
          <p:nvPr/>
        </p:nvSpPr>
        <p:spPr>
          <a:xfrm rot="15000">
            <a:off x="538920" y="1087920"/>
            <a:ext cx="3708360" cy="30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Functional traits</a:t>
            </a: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 let us </a:t>
            </a: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gain insight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" descr=""/>
          <p:cNvPicPr/>
          <p:nvPr/>
        </p:nvPicPr>
        <p:blipFill>
          <a:blip r:embed="rId1"/>
          <a:srcRect l="28406" t="2466" r="33319" b="45977"/>
          <a:stretch/>
        </p:blipFill>
        <p:spPr>
          <a:xfrm>
            <a:off x="869400" y="768960"/>
            <a:ext cx="2658600" cy="2651040"/>
          </a:xfrm>
          <a:prstGeom prst="rect">
            <a:avLst/>
          </a:prstGeom>
          <a:ln w="0">
            <a:noFill/>
          </a:ln>
        </p:spPr>
      </p:pic>
      <p:sp>
        <p:nvSpPr>
          <p:cNvPr id="137" name="Foliennummernplatzhalter 1_2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5B7DCF17-E518-448A-B36F-8E1355DB9565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38" name="Textplatzhalter 2_4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Towards the Functional Invasion Community Ecology?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TextBox 10"/>
          <p:cNvSpPr/>
          <p:nvPr/>
        </p:nvSpPr>
        <p:spPr>
          <a:xfrm>
            <a:off x="929160" y="3782160"/>
            <a:ext cx="7286040" cy="303840"/>
          </a:xfrm>
          <a:prstGeom prst="rect">
            <a:avLst/>
          </a:prstGeom>
          <a:solidFill>
            <a:srgbClr val="76a4d2"/>
          </a:solidFill>
          <a:ln w="0">
            <a:noFill/>
          </a:ln>
          <a:effectLst>
            <a:softEdge rad="31680"/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We need </a:t>
            </a: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massive trait data</a:t>
            </a: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 on alien species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0" name="TextBox 1"/>
          <p:cNvSpPr/>
          <p:nvPr/>
        </p:nvSpPr>
        <p:spPr>
          <a:xfrm rot="15000">
            <a:off x="1126800" y="3347640"/>
            <a:ext cx="2142000" cy="30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Funk et al. 2008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1" name=""/>
          <p:cNvSpPr txBox="1"/>
          <p:nvPr/>
        </p:nvSpPr>
        <p:spPr>
          <a:xfrm>
            <a:off x="1382760" y="4212000"/>
            <a:ext cx="6378840" cy="540000"/>
          </a:xfrm>
          <a:prstGeom prst="rect">
            <a:avLst/>
          </a:prstGeom>
          <a:gradFill rotWithShape="0">
            <a:gsLst>
              <a:gs pos="0">
                <a:srgbClr val="ffdd4e"/>
              </a:gs>
              <a:gs pos="100000">
                <a:srgbClr val="ffdd4e">
                  <a:alpha val="0"/>
                </a:srgbClr>
              </a:gs>
            </a:gsLst>
            <a:lin ang="5400000"/>
          </a:gradFill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What do we know of functional traits of alien (plant) species at global scale?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42" name="" descr=""/>
          <p:cNvPicPr/>
          <p:nvPr/>
        </p:nvPicPr>
        <p:blipFill>
          <a:blip r:embed="rId2"/>
          <a:stretch/>
        </p:blipFill>
        <p:spPr>
          <a:xfrm>
            <a:off x="4556520" y="1360440"/>
            <a:ext cx="4083480" cy="748080"/>
          </a:xfrm>
          <a:prstGeom prst="rect">
            <a:avLst/>
          </a:prstGeom>
          <a:ln w="0">
            <a:noFill/>
          </a:ln>
        </p:spPr>
      </p:pic>
      <p:sp>
        <p:nvSpPr>
          <p:cNvPr id="143" name="TextBox 2"/>
          <p:cNvSpPr/>
          <p:nvPr/>
        </p:nvSpPr>
        <p:spPr>
          <a:xfrm rot="15000">
            <a:off x="5271480" y="2197080"/>
            <a:ext cx="2652120" cy="30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Gallien &amp; Carboni 2016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4" name="TextBox 3"/>
          <p:cNvSpPr/>
          <p:nvPr/>
        </p:nvSpPr>
        <p:spPr>
          <a:xfrm rot="15000">
            <a:off x="4911480" y="2918520"/>
            <a:ext cx="3372120" cy="30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→ </a:t>
            </a:r>
            <a:r>
              <a:rPr b="0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Importance of </a:t>
            </a:r>
            <a:r>
              <a:rPr b="1" lang="fr-FR" sz="1400" spc="-1" strike="noStrike">
                <a:solidFill>
                  <a:srgbClr val="000000"/>
                </a:solidFill>
                <a:latin typeface="Verdana"/>
                <a:ea typeface="Verdana"/>
              </a:rPr>
              <a:t>functional traits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>
                <p:childTnLst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Foliennummernplatzhalter 1_0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59D23DFA-1A41-4C62-9B78-2055928754A7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46" name="Textplatzhalter 2_2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Merging Alien Plant Species Lists and Global Traits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147" name=""/>
          <p:cNvGrpSpPr/>
          <p:nvPr/>
        </p:nvGrpSpPr>
        <p:grpSpPr>
          <a:xfrm>
            <a:off x="874800" y="1476000"/>
            <a:ext cx="2149200" cy="1316160"/>
            <a:chOff x="874800" y="1476000"/>
            <a:chExt cx="2149200" cy="1316160"/>
          </a:xfrm>
        </p:grpSpPr>
        <p:sp>
          <p:nvSpPr>
            <p:cNvPr id="148" name=""/>
            <p:cNvSpPr/>
            <p:nvPr/>
          </p:nvSpPr>
          <p:spPr>
            <a:xfrm>
              <a:off x="941400" y="1476000"/>
              <a:ext cx="2015640" cy="39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spcBef>
                  <a:spcPts val="1134"/>
                </a:spcBef>
              </a:pPr>
              <a:r>
                <a:rPr b="0" lang="en-US" sz="1200" spc="-1" strike="noStrike">
                  <a:latin typeface="Verdana"/>
                </a:rPr>
                <a:t>Alien status</a:t>
              </a:r>
              <a:br>
                <a:rPr sz="1800"/>
              </a:br>
              <a:r>
                <a:rPr b="0" lang="en-US" sz="1200" spc="-1" strike="noStrike">
                  <a:latin typeface="Verdana"/>
                </a:rPr>
                <a:t>and distribution</a:t>
              </a:r>
              <a:endParaRPr b="0" lang="en-US" sz="1200" spc="-1" strike="noStrike">
                <a:latin typeface="Arial"/>
              </a:endParaRPr>
            </a:p>
          </p:txBody>
        </p:sp>
        <p:pic>
          <p:nvPicPr>
            <p:cNvPr id="149" name="" descr=""/>
            <p:cNvPicPr/>
            <p:nvPr/>
          </p:nvPicPr>
          <p:blipFill>
            <a:blip r:embed="rId1"/>
            <a:stretch/>
          </p:blipFill>
          <p:spPr>
            <a:xfrm>
              <a:off x="874800" y="2001600"/>
              <a:ext cx="2149200" cy="790560"/>
            </a:xfrm>
            <a:prstGeom prst="rect">
              <a:avLst/>
            </a:prstGeom>
            <a:ln w="0">
              <a:noFill/>
            </a:ln>
          </p:spPr>
        </p:pic>
      </p:grpSp>
      <p:grpSp>
        <p:nvGrpSpPr>
          <p:cNvPr id="150" name=""/>
          <p:cNvGrpSpPr/>
          <p:nvPr/>
        </p:nvGrpSpPr>
        <p:grpSpPr>
          <a:xfrm>
            <a:off x="5215320" y="1022760"/>
            <a:ext cx="3033000" cy="2032560"/>
            <a:chOff x="5215320" y="1022760"/>
            <a:chExt cx="3033000" cy="2032560"/>
          </a:xfrm>
        </p:grpSpPr>
        <p:grpSp>
          <p:nvGrpSpPr>
            <p:cNvPr id="151" name=""/>
            <p:cNvGrpSpPr/>
            <p:nvPr/>
          </p:nvGrpSpPr>
          <p:grpSpPr>
            <a:xfrm>
              <a:off x="5215320" y="1368000"/>
              <a:ext cx="3033000" cy="1687320"/>
              <a:chOff x="5215320" y="1368000"/>
              <a:chExt cx="3033000" cy="1687320"/>
            </a:xfrm>
          </p:grpSpPr>
          <p:pic>
            <p:nvPicPr>
              <p:cNvPr id="152" name="" descr=""/>
              <p:cNvPicPr/>
              <p:nvPr/>
            </p:nvPicPr>
            <p:blipFill>
              <a:blip r:embed="rId2"/>
              <a:stretch/>
            </p:blipFill>
            <p:spPr>
              <a:xfrm>
                <a:off x="6973200" y="2601000"/>
                <a:ext cx="1275120" cy="45432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153" name="" descr=""/>
              <p:cNvPicPr/>
              <p:nvPr/>
            </p:nvPicPr>
            <p:blipFill>
              <a:blip r:embed="rId3"/>
              <a:stretch/>
            </p:blipFill>
            <p:spPr>
              <a:xfrm>
                <a:off x="5359320" y="1368000"/>
                <a:ext cx="838800" cy="97164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154" name="" descr=""/>
              <p:cNvPicPr/>
              <p:nvPr/>
            </p:nvPicPr>
            <p:blipFill>
              <a:blip r:embed="rId4"/>
              <a:stretch/>
            </p:blipFill>
            <p:spPr>
              <a:xfrm>
                <a:off x="6984360" y="1606680"/>
                <a:ext cx="1260360" cy="49428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155" name="" descr=""/>
              <p:cNvPicPr/>
              <p:nvPr/>
            </p:nvPicPr>
            <p:blipFill>
              <a:blip r:embed="rId5"/>
              <a:stretch/>
            </p:blipFill>
            <p:spPr>
              <a:xfrm>
                <a:off x="5215320" y="2512800"/>
                <a:ext cx="1126800" cy="486720"/>
              </a:xfrm>
              <a:prstGeom prst="rect">
                <a:avLst/>
              </a:prstGeom>
              <a:ln w="0">
                <a:noFill/>
              </a:ln>
            </p:spPr>
          </p:pic>
        </p:grpSp>
        <p:sp>
          <p:nvSpPr>
            <p:cNvPr id="156" name=""/>
            <p:cNvSpPr/>
            <p:nvPr/>
          </p:nvSpPr>
          <p:spPr>
            <a:xfrm>
              <a:off x="5816520" y="1022760"/>
              <a:ext cx="2051640" cy="367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spcBef>
                  <a:spcPts val="1134"/>
                </a:spcBef>
              </a:pPr>
              <a:r>
                <a:rPr b="0" lang="en-US" sz="1400" spc="-1" strike="noStrike">
                  <a:latin typeface="Verdana"/>
                </a:rPr>
                <a:t>(Open) Trait Data</a:t>
              </a:r>
              <a:endParaRPr b="0" lang="en-US" sz="1400" spc="-1" strike="noStrike">
                <a:latin typeface="Arial"/>
              </a:endParaRPr>
            </a:p>
          </p:txBody>
        </p:sp>
      </p:grpSp>
      <p:sp>
        <p:nvSpPr>
          <p:cNvPr id="157" name=""/>
          <p:cNvSpPr/>
          <p:nvPr/>
        </p:nvSpPr>
        <p:spPr>
          <a:xfrm>
            <a:off x="3618000" y="2000880"/>
            <a:ext cx="863640" cy="287640"/>
          </a:xfrm>
          <a:custGeom>
            <a:avLst/>
            <a:gdLst>
              <a:gd name="textAreaLeft" fmla="*/ 0 w 863640"/>
              <a:gd name="textAreaRight" fmla="*/ 864000 w 863640"/>
              <a:gd name="textAreaTop" fmla="*/ 0 h 287640"/>
              <a:gd name="textAreaBottom" fmla="*/ 288000 h 287640"/>
            </a:gdLst>
            <a:ahLst/>
            <a:rect l="textAreaLeft" t="textAreaTop" r="textAreaRight" b="textAreaBottom"/>
            <a:pathLst>
              <a:path w="2402" h="802">
                <a:moveTo>
                  <a:pt x="0" y="400"/>
                </a:moveTo>
                <a:lnTo>
                  <a:pt x="523" y="0"/>
                </a:lnTo>
                <a:lnTo>
                  <a:pt x="523" y="214"/>
                </a:lnTo>
                <a:lnTo>
                  <a:pt x="1877" y="214"/>
                </a:lnTo>
                <a:lnTo>
                  <a:pt x="1877" y="0"/>
                </a:lnTo>
                <a:lnTo>
                  <a:pt x="2401" y="400"/>
                </a:lnTo>
                <a:lnTo>
                  <a:pt x="1877" y="801"/>
                </a:lnTo>
                <a:lnTo>
                  <a:pt x="1877" y="586"/>
                </a:lnTo>
                <a:lnTo>
                  <a:pt x="523" y="586"/>
                </a:lnTo>
                <a:lnTo>
                  <a:pt x="523" y="801"/>
                </a:lnTo>
                <a:lnTo>
                  <a:pt x="0" y="400"/>
                </a:lnTo>
              </a:path>
            </a:pathLst>
          </a:custGeom>
          <a:solidFill>
            <a:srgbClr val="666666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"/>
          <p:cNvSpPr/>
          <p:nvPr/>
        </p:nvSpPr>
        <p:spPr>
          <a:xfrm>
            <a:off x="1224360" y="4064400"/>
            <a:ext cx="6695640" cy="52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1400" spc="-1" strike="noStrike">
                <a:latin typeface="Verdana"/>
              </a:rPr>
              <a:t>16 538</a:t>
            </a:r>
            <a:r>
              <a:rPr b="0" lang="en-US" sz="1400" spc="-1" strike="noStrike">
                <a:latin typeface="Verdana"/>
              </a:rPr>
              <a:t> species from GloNAF</a:t>
            </a:r>
            <a:br>
              <a:rPr sz="1800"/>
            </a:br>
            <a:r>
              <a:rPr b="1" lang="en-US" sz="1400" spc="-1" strike="noStrike">
                <a:latin typeface="Verdana"/>
              </a:rPr>
              <a:t>→ 15 490 </a:t>
            </a:r>
            <a:r>
              <a:rPr b="0" lang="en-US" sz="1400" spc="-1" strike="noStrike">
                <a:latin typeface="Verdana"/>
              </a:rPr>
              <a:t>species with</a:t>
            </a:r>
            <a:r>
              <a:rPr b="1" lang="en-US" sz="1400" spc="-1" strike="noStrike">
                <a:latin typeface="Verdana"/>
              </a:rPr>
              <a:t> at least one trait (consolidated data)</a:t>
            </a:r>
            <a:r>
              <a:rPr b="0" lang="en-US" sz="1400" spc="-1" strike="noStrike">
                <a:latin typeface="Verdana"/>
              </a:rPr>
              <a:t>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59" name=""/>
          <p:cNvSpPr/>
          <p:nvPr/>
        </p:nvSpPr>
        <p:spPr>
          <a:xfrm>
            <a:off x="1323000" y="3296880"/>
            <a:ext cx="6497640" cy="52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latin typeface="Verdana"/>
              </a:rPr>
              <a:t>Taxonomic Harmonization (Grenié et al. 2022)</a:t>
            </a:r>
            <a:br>
              <a:rPr sz="1800"/>
            </a:br>
            <a:r>
              <a:rPr b="0" lang="en-US" sz="1400" spc="-1" strike="noStrike">
                <a:latin typeface="Verdana"/>
              </a:rPr>
              <a:t>+ Trait Harmonization + Trait Categorization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1" dur="indefinite" restart="never" nodeType="tmRoot">
          <p:childTnLst>
            <p:seq>
              <p:cTn id="42" dur="indefinite" nodeType="mainSeq">
                <p:childTnLst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Foliennummernplatzhalter 1_ 2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7A472EAE-FDA1-4671-9CFD-73175B310B7A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61" name="Textplatzhalter 2_ 2"/>
          <p:cNvSpPr/>
          <p:nvPr/>
        </p:nvSpPr>
        <p:spPr>
          <a:xfrm>
            <a:off x="539640" y="376200"/>
            <a:ext cx="8244720" cy="34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Trait Combinations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2142000" y="863640"/>
            <a:ext cx="4860000" cy="27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1134"/>
              </a:spcBef>
            </a:pPr>
            <a:r>
              <a:rPr b="0" lang="en-US" sz="1400" spc="-1" strike="noStrike">
                <a:latin typeface="Verdana"/>
              </a:rPr>
              <a:t>Species (</a:t>
            </a:r>
            <a:r>
              <a:rPr b="1" lang="en-US" sz="1400" spc="-1" strike="noStrike">
                <a:latin typeface="Verdana"/>
              </a:rPr>
              <a:t>15,459</a:t>
            </a:r>
            <a:r>
              <a:rPr b="0" lang="en-US" sz="1400" spc="-1" strike="noStrike">
                <a:latin typeface="Verdana"/>
              </a:rPr>
              <a:t>) x Traits (</a:t>
            </a:r>
            <a:r>
              <a:rPr b="1" lang="en-US" sz="1400" spc="-1" strike="noStrike">
                <a:latin typeface="Verdana"/>
              </a:rPr>
              <a:t>2,215</a:t>
            </a:r>
            <a:r>
              <a:rPr b="0" lang="en-US" sz="1400" spc="-1" strike="noStrike">
                <a:latin typeface="Verdana"/>
              </a:rPr>
              <a:t>) matrix is</a:t>
            </a:r>
            <a:r>
              <a:rPr b="1" lang="en-US" sz="1400" spc="-1" strike="noStrike">
                <a:latin typeface="Verdana"/>
              </a:rPr>
              <a:t> </a:t>
            </a:r>
            <a:r>
              <a:rPr b="1" lang="en-US" sz="1400" spc="-1" strike="noStrike">
                <a:solidFill>
                  <a:srgbClr val="000000"/>
                </a:solidFill>
                <a:latin typeface="Verdana"/>
              </a:rPr>
              <a:t>big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3" name=""/>
          <p:cNvSpPr/>
          <p:nvPr/>
        </p:nvSpPr>
        <p:spPr>
          <a:xfrm>
            <a:off x="1370880" y="1423080"/>
            <a:ext cx="640188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1134"/>
              </a:spcBef>
            </a:pPr>
            <a:r>
              <a:rPr b="0" lang="en-US" sz="1400" spc="-1" strike="noStrike">
                <a:latin typeface="Verdana"/>
              </a:rPr>
              <a:t>Reduce</a:t>
            </a:r>
            <a:r>
              <a:rPr b="1" lang="en-US" sz="1400" spc="-1" strike="noStrike">
                <a:latin typeface="Verdana"/>
              </a:rPr>
              <a:t> complexity</a:t>
            </a:r>
            <a:r>
              <a:rPr b="0" lang="en-US" sz="1400" spc="-1" strike="noStrike">
                <a:latin typeface="Verdana"/>
              </a:rPr>
              <a:t> → </a:t>
            </a:r>
            <a:r>
              <a:rPr b="1" lang="en-US" sz="1400" spc="-1" strike="noStrike">
                <a:latin typeface="Verdana"/>
              </a:rPr>
              <a:t>trait combinations</a:t>
            </a:r>
            <a:endParaRPr b="0" lang="en-US" sz="1400" spc="-1" strike="noStrike">
              <a:latin typeface="Verdana"/>
            </a:endParaRPr>
          </a:p>
        </p:txBody>
      </p:sp>
      <p:sp>
        <p:nvSpPr>
          <p:cNvPr id="164" name=""/>
          <p:cNvSpPr/>
          <p:nvPr/>
        </p:nvSpPr>
        <p:spPr>
          <a:xfrm>
            <a:off x="470880" y="2062080"/>
            <a:ext cx="2517120" cy="63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1134"/>
              </a:spcBef>
            </a:pPr>
            <a:r>
              <a:rPr b="1" lang="en-US" sz="1400" spc="-1" strike="noStrike">
                <a:latin typeface="Verdana"/>
              </a:rPr>
              <a:t>Leaf-Height-Seed Mass</a:t>
            </a:r>
            <a:br>
              <a:rPr sz="1400"/>
            </a:br>
            <a:r>
              <a:rPr b="0" lang="en-US" sz="1400" spc="-1" strike="noStrike">
                <a:latin typeface="Verdana"/>
              </a:rPr>
              <a:t>Westoby et al. 1999</a:t>
            </a:r>
            <a:br>
              <a:rPr sz="1400"/>
            </a:br>
            <a:r>
              <a:rPr b="0" lang="en-US" sz="1400" spc="-1" strike="noStrike">
                <a:latin typeface="Verdana"/>
              </a:rPr>
              <a:t>3 traits</a:t>
            </a:r>
            <a:endParaRPr b="0" lang="en-US" sz="1400" spc="-1" strike="noStrike">
              <a:latin typeface="Verdana"/>
            </a:endParaRPr>
          </a:p>
        </p:txBody>
      </p:sp>
      <p:sp>
        <p:nvSpPr>
          <p:cNvPr id="165" name=""/>
          <p:cNvSpPr/>
          <p:nvPr/>
        </p:nvSpPr>
        <p:spPr>
          <a:xfrm>
            <a:off x="3620880" y="2062080"/>
            <a:ext cx="2229120" cy="63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1134"/>
              </a:spcBef>
            </a:pPr>
            <a:r>
              <a:rPr b="1" lang="en-US" sz="1400" spc="-1" strike="noStrike">
                <a:latin typeface="Verdana"/>
              </a:rPr>
              <a:t>Aboveground Traits</a:t>
            </a:r>
            <a:br>
              <a:rPr sz="1400"/>
            </a:br>
            <a:r>
              <a:rPr b="0" lang="en-US" sz="1400" spc="-1" strike="noStrike">
                <a:latin typeface="Verdana"/>
              </a:rPr>
              <a:t>Díaz et al. 2016</a:t>
            </a:r>
            <a:br>
              <a:rPr sz="1400"/>
            </a:br>
            <a:r>
              <a:rPr b="0" lang="en-US" sz="1400" spc="-1" strike="noStrike">
                <a:latin typeface="Verdana"/>
              </a:rPr>
              <a:t>6 traits</a:t>
            </a:r>
            <a:endParaRPr b="0" lang="en-US" sz="1400" spc="-1" strike="noStrike">
              <a:latin typeface="Verdana"/>
            </a:endParaRPr>
          </a:p>
        </p:txBody>
      </p:sp>
      <p:sp>
        <p:nvSpPr>
          <p:cNvPr id="166" name=""/>
          <p:cNvSpPr/>
          <p:nvPr/>
        </p:nvSpPr>
        <p:spPr>
          <a:xfrm>
            <a:off x="6482880" y="2081520"/>
            <a:ext cx="2157120" cy="59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1134"/>
              </a:spcBef>
            </a:pPr>
            <a:r>
              <a:rPr b="1" lang="en-US" sz="1400" spc="-1" strike="noStrike">
                <a:latin typeface="Verdana"/>
              </a:rPr>
              <a:t>Root Traits</a:t>
            </a:r>
            <a:br>
              <a:rPr sz="1400"/>
            </a:br>
            <a:r>
              <a:rPr b="0" lang="en-US" sz="1400" spc="-1" strike="noStrike">
                <a:latin typeface="Verdana"/>
              </a:rPr>
              <a:t>Bergmann et al. 2020</a:t>
            </a:r>
            <a:br>
              <a:rPr sz="1400"/>
            </a:br>
            <a:r>
              <a:rPr b="0" lang="en-US" sz="1400" spc="-1" strike="noStrike">
                <a:latin typeface="Verdana"/>
              </a:rPr>
              <a:t>4 traits</a:t>
            </a:r>
            <a:endParaRPr b="0" lang="en-US" sz="1400" spc="-1" strike="noStrike">
              <a:latin typeface="Verdana"/>
            </a:endParaRPr>
          </a:p>
        </p:txBody>
      </p:sp>
      <p:pic>
        <p:nvPicPr>
          <p:cNvPr id="167" name="Picture 1" descr=""/>
          <p:cNvPicPr/>
          <p:nvPr/>
        </p:nvPicPr>
        <p:blipFill>
          <a:blip r:embed="rId1"/>
          <a:stretch/>
        </p:blipFill>
        <p:spPr>
          <a:xfrm>
            <a:off x="3708000" y="2849760"/>
            <a:ext cx="1983240" cy="1686240"/>
          </a:xfrm>
          <a:prstGeom prst="rect">
            <a:avLst/>
          </a:prstGeom>
          <a:ln w="0">
            <a:noFill/>
          </a:ln>
        </p:spPr>
      </p:pic>
      <p:grpSp>
        <p:nvGrpSpPr>
          <p:cNvPr id="168" name=""/>
          <p:cNvGrpSpPr/>
          <p:nvPr/>
        </p:nvGrpSpPr>
        <p:grpSpPr>
          <a:xfrm>
            <a:off x="601920" y="2864160"/>
            <a:ext cx="2405520" cy="1779840"/>
            <a:chOff x="601920" y="2864160"/>
            <a:chExt cx="2405520" cy="1779840"/>
          </a:xfrm>
        </p:grpSpPr>
        <p:sp>
          <p:nvSpPr>
            <p:cNvPr id="169" name=""/>
            <p:cNvSpPr/>
            <p:nvPr/>
          </p:nvSpPr>
          <p:spPr>
            <a:xfrm flipV="1">
              <a:off x="1620000" y="3276000"/>
              <a:ext cx="0" cy="720000"/>
            </a:xfrm>
            <a:prstGeom prst="line">
              <a:avLst/>
            </a:prstGeom>
            <a:ln w="38160">
              <a:solidFill>
                <a:srgbClr val="76a4d2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0" name=""/>
            <p:cNvSpPr/>
            <p:nvPr/>
          </p:nvSpPr>
          <p:spPr>
            <a:xfrm>
              <a:off x="1620000" y="3996000"/>
              <a:ext cx="720000" cy="0"/>
            </a:xfrm>
            <a:prstGeom prst="line">
              <a:avLst/>
            </a:prstGeom>
            <a:ln w="38160">
              <a:solidFill>
                <a:srgbClr val="d4ea6b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" name=""/>
            <p:cNvSpPr/>
            <p:nvPr/>
          </p:nvSpPr>
          <p:spPr>
            <a:xfrm flipH="1">
              <a:off x="1217160" y="3996000"/>
              <a:ext cx="402840" cy="402840"/>
            </a:xfrm>
            <a:prstGeom prst="line">
              <a:avLst/>
            </a:prstGeom>
            <a:ln w="38160">
              <a:solidFill>
                <a:srgbClr val="ffdd4e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2" name=""/>
            <p:cNvSpPr/>
            <p:nvPr/>
          </p:nvSpPr>
          <p:spPr>
            <a:xfrm>
              <a:off x="2218320" y="3853080"/>
              <a:ext cx="789120" cy="322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spcBef>
                  <a:spcPts val="1134"/>
                </a:spcBef>
              </a:pPr>
              <a:r>
                <a:rPr b="0" lang="en-US" sz="1200" spc="-1" strike="noStrike">
                  <a:latin typeface="Verdana"/>
                </a:rPr>
                <a:t>Height</a:t>
              </a:r>
              <a:endParaRPr b="0" lang="en-US" sz="1200" spc="-1" strike="noStrike">
                <a:latin typeface="Verdana"/>
              </a:endParaRPr>
            </a:p>
          </p:txBody>
        </p:sp>
        <p:sp>
          <p:nvSpPr>
            <p:cNvPr id="173" name=""/>
            <p:cNvSpPr/>
            <p:nvPr/>
          </p:nvSpPr>
          <p:spPr>
            <a:xfrm>
              <a:off x="1154880" y="2864160"/>
              <a:ext cx="933120" cy="360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spcBef>
                  <a:spcPts val="1134"/>
                </a:spcBef>
              </a:pPr>
              <a:r>
                <a:rPr b="0" lang="en-US" sz="1200" spc="-1" strike="noStrike">
                  <a:latin typeface="Verdana"/>
                </a:rPr>
                <a:t>Specific</a:t>
              </a:r>
              <a:br>
                <a:rPr sz="1200"/>
              </a:br>
              <a:r>
                <a:rPr b="0" lang="en-US" sz="1200" spc="-1" strike="noStrike">
                  <a:latin typeface="Verdana"/>
                </a:rPr>
                <a:t>Leaf Area</a:t>
              </a:r>
              <a:endParaRPr b="0" lang="en-US" sz="1200" spc="-1" strike="noStrike">
                <a:latin typeface="Verdana"/>
              </a:endParaRPr>
            </a:p>
          </p:txBody>
        </p:sp>
        <p:sp>
          <p:nvSpPr>
            <p:cNvPr id="174" name=""/>
            <p:cNvSpPr/>
            <p:nvPr/>
          </p:nvSpPr>
          <p:spPr>
            <a:xfrm>
              <a:off x="601920" y="4177080"/>
              <a:ext cx="789120" cy="466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 algn="ctr">
                <a:lnSpc>
                  <a:spcPct val="100000"/>
                </a:lnSpc>
                <a:spcBef>
                  <a:spcPts val="1134"/>
                </a:spcBef>
              </a:pPr>
              <a:r>
                <a:rPr b="0" lang="en-US" sz="1200" spc="-1" strike="noStrike">
                  <a:latin typeface="Verdana"/>
                </a:rPr>
                <a:t>Seed Mass</a:t>
              </a:r>
              <a:endParaRPr b="0" lang="en-US" sz="1200" spc="-1" strike="noStrike">
                <a:latin typeface="Verdana"/>
              </a:endParaRPr>
            </a:p>
          </p:txBody>
        </p:sp>
      </p:grpSp>
      <p:grpSp>
        <p:nvGrpSpPr>
          <p:cNvPr id="175" name=""/>
          <p:cNvGrpSpPr/>
          <p:nvPr/>
        </p:nvGrpSpPr>
        <p:grpSpPr>
          <a:xfrm>
            <a:off x="6424560" y="2925000"/>
            <a:ext cx="2395440" cy="1428840"/>
            <a:chOff x="6424560" y="2925000"/>
            <a:chExt cx="2395440" cy="1428840"/>
          </a:xfrm>
        </p:grpSpPr>
        <p:pic>
          <p:nvPicPr>
            <p:cNvPr id="176" name="" descr=""/>
            <p:cNvPicPr/>
            <p:nvPr/>
          </p:nvPicPr>
          <p:blipFill>
            <a:blip r:embed="rId2"/>
            <a:stretch/>
          </p:blipFill>
          <p:spPr>
            <a:xfrm>
              <a:off x="6449760" y="2925000"/>
              <a:ext cx="2370240" cy="1428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7" name=""/>
            <p:cNvSpPr/>
            <p:nvPr/>
          </p:nvSpPr>
          <p:spPr>
            <a:xfrm>
              <a:off x="6424560" y="2961000"/>
              <a:ext cx="811440" cy="359640"/>
            </a:xfrm>
            <a:prstGeom prst="rect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5" dur="indefinite" restart="never" nodeType="tmRoot">
          <p:childTnLst>
            <p:seq>
              <p:cTn id="56" dur="indefinite" nodeType="mainSeq">
                <p:childTnLst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Foliennummernplatzhalter 1_5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AC1D5B76-0C01-415F-9BD6-FF8A4B63A354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79" name="Textplatzhalter 2_6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Most frequently measured traits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oliennummernplatzhalter 1_7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FEAC007C-6427-4DC8-A417-DDC8FB144354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81" name="Textplatzhalter 2_7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Distribution of Trait Combinations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Foliennummernplatzhalter 1_1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1B9DF785-07FD-49E4-9AD8-95E501C2F78F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83" name="Textplatzhalter 2_0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Geographical Availability of Trait Data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Foliennummernplatzhalter 1_8"/>
          <p:cNvSpPr/>
          <p:nvPr/>
        </p:nvSpPr>
        <p:spPr>
          <a:xfrm>
            <a:off x="7560000" y="4680000"/>
            <a:ext cx="1199160" cy="27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</a:pPr>
            <a:fld id="{1A7F1B07-74D4-4031-9ADC-237DD8B46BBD}" type="slidenum">
              <a:rPr b="0" lang="en-US" sz="1000" spc="-1" strike="noStrike">
                <a:solidFill>
                  <a:srgbClr val="8b8b8b"/>
                </a:solidFill>
                <a:latin typeface="Verdana"/>
                <a:ea typeface="Verdana"/>
              </a:rPr>
              <a:t>&lt;numéro&gt;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85" name="Textplatzhalter 2_8"/>
          <p:cNvSpPr/>
          <p:nvPr/>
        </p:nvSpPr>
        <p:spPr>
          <a:xfrm>
            <a:off x="539640" y="376200"/>
            <a:ext cx="8244720" cy="57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tabLst>
                <a:tab algn="l" pos="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Verdana"/>
                <a:ea typeface="ＭＳ Ｐゴシック"/>
              </a:rPr>
              <a:t>Widespread and Invasive Species are better known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</TotalTime>
  <Application>LibreOffice/7.4.0.3$Windows_X86_64 LibreOffice_project/f85e47c08ddd19c015c0114a68350214f7066f5a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2022-09-07T09:01:24Z</dcterms:created>
  <dc:creator>Matthias Grenié</dc:creator>
  <dc:description/>
  <dc:language>fr-FR</dc:language>
  <cp:lastModifiedBy>Matthias Grenié</cp:lastModifiedBy>
  <dcterms:modified xsi:type="dcterms:W3CDTF">2022-09-08T16:57:19Z</dcterms:modified>
  <cp:revision>33</cp:revision>
  <dc:subject/>
  <dc:title>iDiv 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r8>0</vt:r8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r8>0</vt:r8>
  </property>
  <property fmtid="{D5CDD505-2E9C-101B-9397-08002B2CF9AE}" pid="6" name="Notes">
    <vt:r8>0</vt:r8>
  </property>
  <property fmtid="{D5CDD505-2E9C-101B-9397-08002B2CF9AE}" pid="7" name="PresentationFormat">
    <vt:lpwstr>Bildschirmpräsentation (16:9)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r8>35</vt:r8>
  </property>
</Properties>
</file>